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6" r:id="rId3"/>
    <p:sldId id="264" r:id="rId4"/>
    <p:sldId id="273" r:id="rId5"/>
    <p:sldId id="275" r:id="rId6"/>
    <p:sldId id="271" r:id="rId7"/>
  </p:sldIdLst>
  <p:sldSz cx="12192000" cy="6858000"/>
  <p:notesSz cx="6797675" cy="9874250"/>
  <p:embeddedFontLst>
    <p:embeddedFont>
      <p:font typeface="Dosis" panose="02020500000000000000" charset="0"/>
      <p:regular r:id="rId10"/>
    </p:embeddedFont>
    <p:embeddedFont>
      <p:font typeface="Gidole" panose="02020500000000000000" charset="0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Dosis Book" panose="02020500000000000000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新細明體" panose="02020500000000000000" pitchFamily="18" charset="-12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3C7"/>
    <a:srgbClr val="FC8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24"/>
  </p:normalViewPr>
  <p:slideViewPr>
    <p:cSldViewPr snapToGrid="0" snapToObjects="1">
      <p:cViewPr varScale="1">
        <p:scale>
          <a:sx n="100" d="100"/>
          <a:sy n="100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3814-66C0-4FA4-9B95-132E7EE63EB7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89326-9F2A-44CC-982A-F7BF47106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66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DF5EB-48E6-C643-8254-3D4E24D87511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5EA62-ECF6-044E-AD2F-1C6D0BF0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Energy</a:t>
            </a:r>
            <a:r>
              <a:rPr lang="en-US" baseline="0" dirty="0" smtClean="0"/>
              <a:t> is invisible but it is important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Energy consumption over two decade in Taiwan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smtClean="0">
                <a:ea typeface="新細明體" pitchFamily="18" charset="-120"/>
              </a:rPr>
              <a:t>Supply difficulties, raise heavy environmental impacts (global warming, climate changes, </a:t>
            </a:r>
            <a:r>
              <a:rPr lang="en-US" b="0" dirty="0" err="1" smtClean="0">
                <a:ea typeface="新細明體" pitchFamily="18" charset="-120"/>
              </a:rPr>
              <a:t>etc</a:t>
            </a:r>
            <a:r>
              <a:rPr lang="en-US" b="0" dirty="0" smtClean="0">
                <a:ea typeface="新細明體" pitchFamily="18" charset="-120"/>
              </a:rPr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energy use, is the goal to reduce the amount of energy required to provide products and services</a:t>
            </a:r>
            <a:endParaRPr lang="en-US" b="0" dirty="0" smtClean="0">
              <a:ea typeface="新細明體" pitchFamily="18" charset="-12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 smtClean="0">
              <a:ea typeface="新細明體" pitchFamily="18" charset="-120"/>
            </a:endParaRP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 smtClean="0">
              <a:ea typeface="新細明體" pitchFamily="18" charset="-120"/>
            </a:endParaRP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9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8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7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1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EE6E-9CB9-1A4A-AD7F-B43737EBC5C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811763"/>
            <a:ext cx="5001208" cy="1545188"/>
            <a:chOff x="0" y="811763"/>
            <a:chExt cx="5001208" cy="1545188"/>
          </a:xfrm>
        </p:grpSpPr>
        <p:sp>
          <p:nvSpPr>
            <p:cNvPr id="5" name="Pentagon 4"/>
            <p:cNvSpPr/>
            <p:nvPr/>
          </p:nvSpPr>
          <p:spPr>
            <a:xfrm>
              <a:off x="0" y="811763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4677" y="1138080"/>
              <a:ext cx="3046651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Energy consumption in Taiwan increase by </a:t>
              </a:r>
              <a:r>
                <a:rPr lang="en-US" sz="3200" dirty="0" smtClean="0">
                  <a:solidFill>
                    <a:srgbClr val="FC8469"/>
                  </a:solidFill>
                  <a:latin typeface="Gidole" charset="0"/>
                  <a:ea typeface="Gidole" charset="0"/>
                  <a:cs typeface="Gidole" charset="0"/>
                </a:rPr>
                <a:t>79%</a:t>
              </a:r>
              <a:endParaRPr lang="en-US" dirty="0">
                <a:solidFill>
                  <a:srgbClr val="FC8469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26" y="1030018"/>
              <a:ext cx="1108677" cy="110867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0" y="4413945"/>
            <a:ext cx="5001208" cy="1545188"/>
            <a:chOff x="0" y="4413945"/>
            <a:chExt cx="5001208" cy="1545188"/>
          </a:xfrm>
        </p:grpSpPr>
        <p:sp>
          <p:nvSpPr>
            <p:cNvPr id="16" name="Pentagon 15"/>
            <p:cNvSpPr/>
            <p:nvPr/>
          </p:nvSpPr>
          <p:spPr>
            <a:xfrm>
              <a:off x="0" y="4413945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26" y="4632200"/>
              <a:ext cx="1108677" cy="110867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564678" y="4771040"/>
              <a:ext cx="289637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Importance of</a:t>
              </a:r>
            </a:p>
            <a:p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Energy </a:t>
              </a:r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fficiency</a:t>
              </a:r>
              <a:endParaRPr lang="en-US" sz="2400" dirty="0">
                <a:solidFill>
                  <a:schemeClr val="accent2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0792" y="2612854"/>
            <a:ext cx="5001208" cy="1545188"/>
            <a:chOff x="7190792" y="2612854"/>
            <a:chExt cx="5001208" cy="1545188"/>
          </a:xfrm>
        </p:grpSpPr>
        <p:sp>
          <p:nvSpPr>
            <p:cNvPr id="17" name="Pentagon 16"/>
            <p:cNvSpPr/>
            <p:nvPr/>
          </p:nvSpPr>
          <p:spPr>
            <a:xfrm flipH="1">
              <a:off x="7190792" y="2612854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723" y="2831109"/>
              <a:ext cx="1108677" cy="11086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482349" y="2969948"/>
              <a:ext cx="337512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Raise heavy </a:t>
              </a:r>
            </a:p>
            <a:p>
              <a:pPr algn="r"/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nvironmental </a:t>
              </a:r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I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mpact</a:t>
              </a:r>
              <a:endParaRPr lang="en-US" sz="2800" b="1" dirty="0">
                <a:solidFill>
                  <a:schemeClr val="accent2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811763"/>
            <a:ext cx="5001208" cy="1545188"/>
            <a:chOff x="0" y="811763"/>
            <a:chExt cx="5001208" cy="1545188"/>
          </a:xfrm>
        </p:grpSpPr>
        <p:sp>
          <p:nvSpPr>
            <p:cNvPr id="5" name="Pentagon 4"/>
            <p:cNvSpPr/>
            <p:nvPr/>
          </p:nvSpPr>
          <p:spPr>
            <a:xfrm>
              <a:off x="0" y="811763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4677" y="1138080"/>
              <a:ext cx="3046651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Energy consumption in Taiwan increase by </a:t>
              </a:r>
              <a:r>
                <a:rPr lang="en-US" sz="3200" dirty="0" smtClean="0">
                  <a:solidFill>
                    <a:srgbClr val="FC8469"/>
                  </a:solidFill>
                  <a:latin typeface="Gidole" charset="0"/>
                  <a:ea typeface="Gidole" charset="0"/>
                  <a:cs typeface="Gidole" charset="0"/>
                </a:rPr>
                <a:t>79%</a:t>
              </a:r>
              <a:endParaRPr lang="en-US" b="1" dirty="0">
                <a:solidFill>
                  <a:srgbClr val="FC8469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26" y="1030018"/>
              <a:ext cx="1108677" cy="110867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0" y="4413945"/>
            <a:ext cx="5001208" cy="1545188"/>
            <a:chOff x="0" y="4413945"/>
            <a:chExt cx="5001208" cy="1545188"/>
          </a:xfrm>
        </p:grpSpPr>
        <p:sp>
          <p:nvSpPr>
            <p:cNvPr id="16" name="Pentagon 15"/>
            <p:cNvSpPr/>
            <p:nvPr/>
          </p:nvSpPr>
          <p:spPr>
            <a:xfrm>
              <a:off x="0" y="4413945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26" y="4632200"/>
              <a:ext cx="1108677" cy="110867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564678" y="4771040"/>
              <a:ext cx="289637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Importance of</a:t>
              </a:r>
            </a:p>
            <a:p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Energy </a:t>
              </a:r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fficiency</a:t>
              </a:r>
              <a:endParaRPr lang="en-US" sz="2400" dirty="0">
                <a:solidFill>
                  <a:schemeClr val="accent2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0792" y="2612854"/>
            <a:ext cx="5001208" cy="1545188"/>
            <a:chOff x="7190792" y="2612854"/>
            <a:chExt cx="5001208" cy="1545188"/>
          </a:xfrm>
        </p:grpSpPr>
        <p:sp>
          <p:nvSpPr>
            <p:cNvPr id="17" name="Pentagon 16"/>
            <p:cNvSpPr/>
            <p:nvPr/>
          </p:nvSpPr>
          <p:spPr>
            <a:xfrm flipH="1">
              <a:off x="7190792" y="2612854"/>
              <a:ext cx="5001208" cy="1545188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723" y="2831109"/>
              <a:ext cx="1108677" cy="11086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482349" y="2969948"/>
              <a:ext cx="337512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accent1"/>
                  </a:solidFill>
                  <a:latin typeface="Gidole" charset="0"/>
                  <a:ea typeface="Gidole" charset="0"/>
                  <a:cs typeface="Gidole" charset="0"/>
                </a:rPr>
                <a:t>Raise heavy </a:t>
              </a:r>
            </a:p>
            <a:p>
              <a:pPr algn="r"/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E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nvironmental </a:t>
              </a:r>
              <a:r>
                <a:rPr lang="en-US" sz="2800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I</a:t>
              </a:r>
              <a:r>
                <a:rPr lang="en-US" sz="2800" dirty="0" smtClean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rPr>
                <a:t>mpact</a:t>
              </a:r>
              <a:endParaRPr lang="en-US" sz="2800" b="1" dirty="0">
                <a:solidFill>
                  <a:schemeClr val="accent2"/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2363531"/>
            <a:ext cx="12192000" cy="211241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27125" algn="ctr"/>
            <a:r>
              <a:rPr lang="en-US" sz="4800" dirty="0" smtClean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rPr>
              <a:t>SMART DISPENSER</a:t>
            </a:r>
            <a:endParaRPr lang="en-US" sz="4800" dirty="0">
              <a:solidFill>
                <a:schemeClr val="accent5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66" y="2699872"/>
            <a:ext cx="1142344" cy="14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415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WHAT’S NEW?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3031759" y="837108"/>
            <a:ext cx="906975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3617" y="1604211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9638" y="1620253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13334" y="1620253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5202" y="1574156"/>
            <a:ext cx="1888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User Behavior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  <a:p>
            <a:pPr algn="ctr"/>
            <a:r>
              <a:rPr 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Analytics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9466" y="1566898"/>
            <a:ext cx="1888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Predictive Analytics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5205" y="1566898"/>
            <a:ext cx="213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Inter-Machine Communication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45956" y="1552352"/>
            <a:ext cx="1888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Predictive Maintenance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531014" y="2862134"/>
            <a:ext cx="2246574" cy="1045928"/>
            <a:chOff x="895256" y="2746813"/>
            <a:chExt cx="2246574" cy="104592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56" y="2746813"/>
              <a:ext cx="1045928" cy="10459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091542" y="2946611"/>
              <a:ext cx="1050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Anomaly</a:t>
              </a:r>
            </a:p>
            <a:p>
              <a:pPr algn="ct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Detection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20" y="4474604"/>
            <a:ext cx="806429" cy="806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702" y="4474604"/>
            <a:ext cx="806429" cy="80642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6384758" y="2856530"/>
            <a:ext cx="2480316" cy="2797443"/>
            <a:chOff x="6384758" y="2856530"/>
            <a:chExt cx="2480316" cy="27974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391" y="3057801"/>
              <a:ext cx="600222" cy="600222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6384758" y="3645603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455518" y="2856530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3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768410" y="2957825"/>
              <a:ext cx="331430" cy="687778"/>
              <a:chOff x="2690895" y="2262387"/>
              <a:chExt cx="1188461" cy="246627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309" y="4016447"/>
              <a:ext cx="600222" cy="600222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389676" y="4604249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460436" y="381517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2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110514" y="3916471"/>
              <a:ext cx="331430" cy="687778"/>
              <a:chOff x="2690895" y="2262387"/>
              <a:chExt cx="1188461" cy="24662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223" y="5053751"/>
              <a:ext cx="600222" cy="600222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6394590" y="5641553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65350" y="4852480"/>
              <a:ext cx="2311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1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115428" y="4953775"/>
              <a:ext cx="331430" cy="687778"/>
              <a:chOff x="2690895" y="2262387"/>
              <a:chExt cx="1188461" cy="2466272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8" y="2862134"/>
            <a:ext cx="1045928" cy="104592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390371" y="3061932"/>
            <a:ext cx="13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rPr>
              <a:t>Monitoring &amp;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rPr>
              <a:t>Profiling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dole" panose="02000503000000000000" pitchFamily="50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4" y="4504382"/>
            <a:ext cx="746387" cy="7463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04" y="4504382"/>
            <a:ext cx="746388" cy="7463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85" y="4504382"/>
            <a:ext cx="779144" cy="77914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029627" y="6235200"/>
            <a:ext cx="2280358" cy="401573"/>
            <a:chOff x="8214947" y="5972318"/>
            <a:chExt cx="2177756" cy="40157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518472" y="5999565"/>
              <a:ext cx="1874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SMART DISPENSER</a:t>
              </a:r>
              <a:endParaRPr lang="en-US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27" y="2849570"/>
            <a:ext cx="1051532" cy="105153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456576" y="3062200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rPr>
              <a:t>Analyzing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rPr>
              <a:t>historical 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dole" panose="02000503000000000000" pitchFamily="50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16" y="4474604"/>
            <a:ext cx="803535" cy="80353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18" y="4471602"/>
            <a:ext cx="815143" cy="815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3" y="3057801"/>
            <a:ext cx="2191390" cy="22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43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BUSINESS MODEL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3604545" y="837108"/>
            <a:ext cx="849696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029627" y="6235200"/>
            <a:ext cx="2280358" cy="401573"/>
            <a:chOff x="8214947" y="5972318"/>
            <a:chExt cx="2177756" cy="4015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518472" y="5999565"/>
              <a:ext cx="1874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SMART DISPENSER</a:t>
              </a:r>
              <a:endParaRPr lang="en-US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17931" y="4020005"/>
            <a:ext cx="1862751" cy="1862751"/>
            <a:chOff x="7217111" y="2338334"/>
            <a:chExt cx="2294626" cy="2294626"/>
          </a:xfrm>
        </p:grpSpPr>
        <p:sp>
          <p:nvSpPr>
            <p:cNvPr id="21" name="Oval 20"/>
            <p:cNvSpPr/>
            <p:nvPr/>
          </p:nvSpPr>
          <p:spPr>
            <a:xfrm>
              <a:off x="7217111" y="2338334"/>
              <a:ext cx="2294626" cy="22946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>
                  <a:latin typeface="Gidole" panose="02000503000000000000" pitchFamily="2" charset="0"/>
                </a:rPr>
                <a:t>Consumer</a:t>
              </a:r>
              <a:endParaRPr lang="en-US" sz="1600" dirty="0">
                <a:latin typeface="Gidole" panose="02000503000000000000" pitchFamily="2" charset="0"/>
              </a:endParaRPr>
            </a:p>
          </p:txBody>
        </p:sp>
        <p:pic>
          <p:nvPicPr>
            <p:cNvPr id="22" name="Picture 21"/>
            <p:cNvPicPr/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04823" y="2781803"/>
              <a:ext cx="1031913" cy="1031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322901" y="4006331"/>
            <a:ext cx="1377561" cy="957943"/>
            <a:chOff x="9814560" y="2438400"/>
            <a:chExt cx="1377561" cy="95794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66" y="2704874"/>
              <a:ext cx="514622" cy="5146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10487697" y="2712044"/>
              <a:ext cx="704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  <a:latin typeface="Gidole" panose="02000503000000000000" pitchFamily="2" charset="0"/>
                </a:rPr>
                <a:t>Home User</a:t>
              </a:r>
              <a:endParaRPr lang="en-US" sz="1400" dirty="0">
                <a:solidFill>
                  <a:schemeClr val="accent1"/>
                </a:solidFill>
                <a:latin typeface="Gidole" panose="02000503000000000000" pitchFamily="2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814560" y="2438400"/>
              <a:ext cx="1377561" cy="9579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5549" y="5077904"/>
            <a:ext cx="1524420" cy="957943"/>
            <a:chOff x="9814560" y="3508627"/>
            <a:chExt cx="1524420" cy="9579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66" y="3709443"/>
              <a:ext cx="514622" cy="5146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10487697" y="3613695"/>
              <a:ext cx="8512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  <a:latin typeface="Gidole" panose="02000503000000000000" pitchFamily="2" charset="0"/>
                </a:rPr>
                <a:t>Public Building</a:t>
              </a:r>
            </a:p>
            <a:p>
              <a:r>
                <a:rPr lang="en-US" sz="1400" dirty="0" smtClean="0">
                  <a:solidFill>
                    <a:schemeClr val="accent1"/>
                  </a:solidFill>
                  <a:latin typeface="Gidole" panose="02000503000000000000" pitchFamily="2" charset="0"/>
                </a:rPr>
                <a:t>User</a:t>
              </a:r>
              <a:endParaRPr lang="en-US" sz="1400" dirty="0">
                <a:solidFill>
                  <a:schemeClr val="accent1"/>
                </a:solidFill>
                <a:latin typeface="Gidole" panose="02000503000000000000" pitchFamily="2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814560" y="3508627"/>
              <a:ext cx="1384914" cy="9579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>
            <a:stCxn id="17" idx="6"/>
            <a:endCxn id="19" idx="0"/>
          </p:cNvCxnSpPr>
          <p:nvPr/>
        </p:nvCxnSpPr>
        <p:spPr>
          <a:xfrm>
            <a:off x="7010190" y="2145399"/>
            <a:ext cx="1857703" cy="1860947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3"/>
            <a:endCxn id="21" idx="7"/>
          </p:cNvCxnSpPr>
          <p:nvPr/>
        </p:nvCxnSpPr>
        <p:spPr>
          <a:xfrm flipH="1">
            <a:off x="3907888" y="2819404"/>
            <a:ext cx="1513716" cy="147339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19" idx="2"/>
          </p:cNvCxnSpPr>
          <p:nvPr/>
        </p:nvCxnSpPr>
        <p:spPr>
          <a:xfrm>
            <a:off x="4180682" y="4951381"/>
            <a:ext cx="3734023" cy="815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9" idx="1"/>
            <a:endCxn id="17" idx="5"/>
          </p:cNvCxnSpPr>
          <p:nvPr/>
        </p:nvCxnSpPr>
        <p:spPr>
          <a:xfrm flipH="1" flipV="1">
            <a:off x="6737632" y="2819404"/>
            <a:ext cx="1456255" cy="1466124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 rot="2700000">
            <a:off x="7537991" y="2583656"/>
            <a:ext cx="1394438" cy="518877"/>
            <a:chOff x="2602434" y="1414038"/>
            <a:chExt cx="1394438" cy="518877"/>
          </a:xfrm>
        </p:grpSpPr>
        <p:sp>
          <p:nvSpPr>
            <p:cNvPr id="7" name="TextBox 6"/>
            <p:cNvSpPr txBox="1"/>
            <p:nvPr/>
          </p:nvSpPr>
          <p:spPr>
            <a:xfrm>
              <a:off x="3121311" y="1524459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Licensing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4434026" y="5763851"/>
            <a:ext cx="1328714" cy="518877"/>
            <a:chOff x="2602434" y="1414038"/>
            <a:chExt cx="1328714" cy="518877"/>
          </a:xfrm>
        </p:grpSpPr>
        <p:sp>
          <p:nvSpPr>
            <p:cNvPr id="49" name="TextBox 48"/>
            <p:cNvSpPr txBox="1"/>
            <p:nvPr/>
          </p:nvSpPr>
          <p:spPr>
            <a:xfrm>
              <a:off x="3121311" y="1524459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Products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402448" y="4326768"/>
            <a:ext cx="1170017" cy="523220"/>
            <a:chOff x="2602434" y="1412165"/>
            <a:chExt cx="1170017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3121311" y="1412165"/>
              <a:ext cx="651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Annual</a:t>
              </a:r>
            </a:p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Fees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 rot="2700000">
            <a:off x="6445004" y="3560315"/>
            <a:ext cx="1402452" cy="523220"/>
            <a:chOff x="2602434" y="1412165"/>
            <a:chExt cx="1402452" cy="523220"/>
          </a:xfrm>
        </p:grpSpPr>
        <p:sp>
          <p:nvSpPr>
            <p:cNvPr id="55" name="TextBox 54"/>
            <p:cNvSpPr txBox="1"/>
            <p:nvPr/>
          </p:nvSpPr>
          <p:spPr>
            <a:xfrm>
              <a:off x="3121311" y="1412165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Percent</a:t>
              </a:r>
            </a:p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Incentives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914705" y="4006346"/>
            <a:ext cx="1906376" cy="1906376"/>
            <a:chOff x="3747151" y="2338334"/>
            <a:chExt cx="2294626" cy="2294626"/>
          </a:xfrm>
        </p:grpSpPr>
        <p:sp>
          <p:nvSpPr>
            <p:cNvPr id="19" name="Oval 18"/>
            <p:cNvSpPr/>
            <p:nvPr/>
          </p:nvSpPr>
          <p:spPr>
            <a:xfrm>
              <a:off x="3747151" y="2338334"/>
              <a:ext cx="2294626" cy="2294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>
                  <a:latin typeface="Gidole" panose="02000503000000000000" pitchFamily="2" charset="0"/>
                </a:rPr>
                <a:t>Company</a:t>
              </a:r>
              <a:endParaRPr lang="en-US" sz="1600" dirty="0">
                <a:latin typeface="Gidole" panose="02000503000000000000" pitchFamily="2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48000" y1="51333" x2="48000" y2="51333"/>
                          <a14:foregroundMark x1="61000" y1="54667" x2="61000" y2="54667"/>
                          <a14:foregroundMark x1="40167" y1="62333" x2="40167" y2="62333"/>
                          <a14:foregroundMark x1="77167" y1="41000" x2="77167" y2="41000"/>
                          <a14:foregroundMark x1="90667" y1="50000" x2="90667" y2="50000"/>
                          <a14:foregroundMark x1="27333" y1="52667" x2="27333" y2="52667"/>
                          <a14:backgroundMark x1="88667" y1="58000" x2="88667" y2="58000"/>
                          <a14:backgroundMark x1="87000" y1="36000" x2="87000" y2="36000"/>
                          <a14:backgroundMark x1="92833" y1="34000" x2="92833" y2="34000"/>
                          <a14:backgroundMark x1="93500" y1="45000" x2="93500" y2="45000"/>
                          <a14:backgroundMark x1="86667" y1="43667" x2="86667" y2="43667"/>
                          <a14:backgroundMark x1="18667" y1="62333" x2="18667" y2="62333"/>
                          <a14:backgroundMark x1="20500" y1="49000" x2="20500" y2="49000"/>
                          <a14:backgroundMark x1="21167" y1="56000" x2="21167" y2="5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1180" y="3010415"/>
              <a:ext cx="1716856" cy="85842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 rot="18900000">
            <a:off x="3345932" y="2614820"/>
            <a:ext cx="1032159" cy="518877"/>
            <a:chOff x="2602434" y="1414038"/>
            <a:chExt cx="1032159" cy="518877"/>
          </a:xfrm>
        </p:grpSpPr>
        <p:sp>
          <p:nvSpPr>
            <p:cNvPr id="61" name="TextBox 60"/>
            <p:cNvSpPr txBox="1"/>
            <p:nvPr/>
          </p:nvSpPr>
          <p:spPr>
            <a:xfrm>
              <a:off x="3121311" y="1524459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Data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082345" y="5793342"/>
            <a:ext cx="1312684" cy="518877"/>
            <a:chOff x="2602434" y="1414038"/>
            <a:chExt cx="1312684" cy="518877"/>
          </a:xfrm>
        </p:grpSpPr>
        <p:sp>
          <p:nvSpPr>
            <p:cNvPr id="64" name="TextBox 63"/>
            <p:cNvSpPr txBox="1"/>
            <p:nvPr/>
          </p:nvSpPr>
          <p:spPr>
            <a:xfrm>
              <a:off x="3121311" y="1524459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Services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149046" y="1192211"/>
            <a:ext cx="1861144" cy="1906375"/>
            <a:chOff x="325674" y="2205995"/>
            <a:chExt cx="1861144" cy="1906375"/>
          </a:xfrm>
        </p:grpSpPr>
        <p:grpSp>
          <p:nvGrpSpPr>
            <p:cNvPr id="41" name="Group 40"/>
            <p:cNvGrpSpPr/>
            <p:nvPr/>
          </p:nvGrpSpPr>
          <p:grpSpPr>
            <a:xfrm>
              <a:off x="325674" y="2205995"/>
              <a:ext cx="1861144" cy="1906375"/>
              <a:chOff x="316713" y="2338334"/>
              <a:chExt cx="2294626" cy="229462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16713" y="2338334"/>
                <a:ext cx="2294626" cy="229462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600" dirty="0">
                  <a:latin typeface="Gidole" panose="02000503000000000000" pitchFamily="2" charset="0"/>
                </a:endParaRPr>
              </a:p>
            </p:txBody>
          </p:sp>
          <p:pic>
            <p:nvPicPr>
              <p:cNvPr id="18" name="Picture 17"/>
              <p:cNvPicPr/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3343" y="2781803"/>
                <a:ext cx="781365" cy="9798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506014" y="3494911"/>
              <a:ext cx="1497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lt1"/>
                  </a:solidFill>
                  <a:latin typeface="Gidole" panose="02000503000000000000" pitchFamily="2" charset="0"/>
                </a:rPr>
                <a:t>Smart Dispenser</a:t>
              </a:r>
            </a:p>
          </p:txBody>
        </p:sp>
      </p:grpSp>
      <p:cxnSp>
        <p:nvCxnSpPr>
          <p:cNvPr id="69" name="Straight Connector 68"/>
          <p:cNvCxnSpPr>
            <a:stCxn id="21" idx="0"/>
            <a:endCxn id="17" idx="2"/>
          </p:cNvCxnSpPr>
          <p:nvPr/>
        </p:nvCxnSpPr>
        <p:spPr>
          <a:xfrm flipV="1">
            <a:off x="3249307" y="2145399"/>
            <a:ext cx="1899739" cy="1874606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9" idx="3"/>
            <a:endCxn id="21" idx="5"/>
          </p:cNvCxnSpPr>
          <p:nvPr/>
        </p:nvCxnSpPr>
        <p:spPr>
          <a:xfrm flipH="1" flipV="1">
            <a:off x="3907888" y="5609962"/>
            <a:ext cx="4285999" cy="23578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1" idx="2"/>
            <a:endCxn id="29" idx="3"/>
          </p:cNvCxnSpPr>
          <p:nvPr/>
        </p:nvCxnSpPr>
        <p:spPr>
          <a:xfrm flipH="1" flipV="1">
            <a:off x="1700462" y="4485303"/>
            <a:ext cx="617469" cy="46607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30" idx="3"/>
            <a:endCxn id="21" idx="2"/>
          </p:cNvCxnSpPr>
          <p:nvPr/>
        </p:nvCxnSpPr>
        <p:spPr>
          <a:xfrm flipV="1">
            <a:off x="1700463" y="4951381"/>
            <a:ext cx="617468" cy="60549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8900000">
            <a:off x="4284850" y="3566530"/>
            <a:ext cx="1357680" cy="518877"/>
            <a:chOff x="2602433" y="1414038"/>
            <a:chExt cx="1357680" cy="518877"/>
          </a:xfrm>
        </p:grpSpPr>
        <p:sp>
          <p:nvSpPr>
            <p:cNvPr id="90" name="TextBox 89"/>
            <p:cNvSpPr txBox="1"/>
            <p:nvPr/>
          </p:nvSpPr>
          <p:spPr>
            <a:xfrm>
              <a:off x="3113406" y="1547147"/>
              <a:ext cx="846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Feedback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3" y="1414038"/>
              <a:ext cx="518877" cy="518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39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0126" y="54472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Member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3604545" y="837108"/>
            <a:ext cx="849696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029627" y="6235200"/>
            <a:ext cx="2280358" cy="401573"/>
            <a:chOff x="8214947" y="5972318"/>
            <a:chExt cx="2177756" cy="4015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518472" y="5999565"/>
              <a:ext cx="1874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SMART DISPENSER</a:t>
              </a:r>
              <a:endParaRPr lang="en-US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5764"/>
              </p:ext>
            </p:extLst>
          </p:nvPr>
        </p:nvGraphicFramePr>
        <p:xfrm>
          <a:off x="2913605" y="2622206"/>
          <a:ext cx="6563769" cy="182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923">
                  <a:extLst>
                    <a:ext uri="{9D8B030D-6E8A-4147-A177-3AD203B41FA5}">
                      <a16:colId xmlns:a16="http://schemas.microsoft.com/office/drawing/2014/main" val="3616423071"/>
                    </a:ext>
                  </a:extLst>
                </a:gridCol>
                <a:gridCol w="2187923">
                  <a:extLst>
                    <a:ext uri="{9D8B030D-6E8A-4147-A177-3AD203B41FA5}">
                      <a16:colId xmlns:a16="http://schemas.microsoft.com/office/drawing/2014/main" val="1263275072"/>
                    </a:ext>
                  </a:extLst>
                </a:gridCol>
                <a:gridCol w="2187923">
                  <a:extLst>
                    <a:ext uri="{9D8B030D-6E8A-4147-A177-3AD203B41FA5}">
                      <a16:colId xmlns:a16="http://schemas.microsoft.com/office/drawing/2014/main" val="2610993596"/>
                    </a:ext>
                  </a:extLst>
                </a:gridCol>
              </a:tblGrid>
              <a:tr h="6086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組員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學號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工作內容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080742"/>
                  </a:ext>
                </a:extLst>
              </a:tr>
              <a:tr h="6086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邱冠期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M10502216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研發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926881"/>
                  </a:ext>
                </a:extLst>
              </a:tr>
              <a:tr h="6086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劉奕其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/>
                        <a:t>M10502282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/>
                        <a:t>研發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7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5888" y="2277979"/>
            <a:ext cx="8884163" cy="2064773"/>
            <a:chOff x="8214947" y="5972318"/>
            <a:chExt cx="1650118" cy="401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575090" y="6055725"/>
              <a:ext cx="1289975" cy="23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SMART DISPENSER</a:t>
              </a:r>
              <a:endParaRPr lang="en-US" sz="72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6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155</Words>
  <Application>Microsoft Office PowerPoint</Application>
  <PresentationFormat>寬螢幕</PresentationFormat>
  <Paragraphs>67</Paragraphs>
  <Slides>6</Slides>
  <Notes>5</Notes>
  <HiddenSlides>2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Arial</vt:lpstr>
      <vt:lpstr>Dosis</vt:lpstr>
      <vt:lpstr>Gidole</vt:lpstr>
      <vt:lpstr>Calibri Light</vt:lpstr>
      <vt:lpstr>Dosis Book</vt:lpstr>
      <vt:lpstr>Calibri</vt:lpstr>
      <vt:lpstr>新細明體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Yonathan Joe</dc:creator>
  <cp:lastModifiedBy>Allan</cp:lastModifiedBy>
  <cp:revision>73</cp:revision>
  <cp:lastPrinted>2017-01-22T12:37:54Z</cp:lastPrinted>
  <dcterms:created xsi:type="dcterms:W3CDTF">2017-01-21T04:23:52Z</dcterms:created>
  <dcterms:modified xsi:type="dcterms:W3CDTF">2017-04-07T08:26:36Z</dcterms:modified>
</cp:coreProperties>
</file>